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68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9261E-0821-43A4-A173-8D9E54C79BD8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96C46-46F1-4ABD-A9DF-2E1F34D954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53DD0B-35C6-4EA4-B9EA-A9838AD8EE0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20CDC1-A9FF-49F0-AA44-4CE4D33FBF5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249928-08DC-4229-BB0E-58C7C8CB738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249928-08DC-4229-BB0E-58C7C8CB738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249928-08DC-4229-BB0E-58C7C8CB738E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4A0FE-EE29-46DA-A302-5F9DBEA7EF99}" type="datetimeFigureOut">
              <a:rPr lang="en-US" smtClean="0"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E0DF5-E3B3-4917-A16E-AFC54588E5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2400" y="457200"/>
            <a:ext cx="8839200" cy="3886200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600" b="1" dirty="0"/>
              <a:t>                                 UNIT TITLE</a:t>
            </a:r>
            <a:r>
              <a:rPr lang="en-US" sz="1600" b="1" dirty="0" smtClean="0"/>
              <a:t>—_______</a:t>
            </a:r>
            <a:r>
              <a:rPr lang="en-US" sz="1600" b="1" u="sng" dirty="0" smtClean="0"/>
              <a:t>_Innovations and the Scientific Method</a:t>
            </a:r>
            <a:r>
              <a:rPr lang="en-US" sz="1600" b="1" dirty="0" smtClean="0"/>
              <a:t>______</a:t>
            </a:r>
            <a:endParaRPr lang="en-US" sz="1600" b="1" dirty="0"/>
          </a:p>
          <a:p>
            <a:endParaRPr lang="en-US" sz="1600" b="1" u="sng" dirty="0"/>
          </a:p>
          <a:p>
            <a:r>
              <a:rPr lang="en-US" sz="1600" b="1" u="sng" dirty="0"/>
              <a:t>Unit Objectives:</a:t>
            </a:r>
            <a:endParaRPr lang="en-US" sz="1200" b="1" u="sng" dirty="0"/>
          </a:p>
          <a:p>
            <a:r>
              <a:rPr lang="en-US" sz="1400" b="1" dirty="0"/>
              <a:t>As a result of this unit, the students will </a:t>
            </a:r>
            <a:r>
              <a:rPr lang="en-US" sz="1400" b="1" i="1" u="sng" dirty="0"/>
              <a:t>KNOW</a:t>
            </a:r>
            <a:r>
              <a:rPr lang="en-US" sz="1400" b="1" i="1" dirty="0"/>
              <a:t>: </a:t>
            </a:r>
          </a:p>
          <a:p>
            <a:r>
              <a:rPr lang="en-US" sz="1400" dirty="0" smtClean="0"/>
              <a:t>The steps of the scientific method.</a:t>
            </a:r>
          </a:p>
          <a:p>
            <a:r>
              <a:rPr lang="en-US" sz="1400" dirty="0" smtClean="0"/>
              <a:t> The steps of the scientific method can be applied in a laboratory setting.</a:t>
            </a:r>
          </a:p>
          <a:p>
            <a:r>
              <a:rPr lang="en-US" sz="1400" dirty="0" smtClean="0"/>
              <a:t>That hypotheses need to be changed sometimes as a result of an experiment’s conclusion.</a:t>
            </a:r>
          </a:p>
          <a:p>
            <a:r>
              <a:rPr lang="en-US" sz="1400" dirty="0" smtClean="0"/>
              <a:t>Mistakes in a scientific experiment aren’t always a bad thing.</a:t>
            </a:r>
            <a:endParaRPr lang="en-US" sz="1400" b="1" dirty="0"/>
          </a:p>
          <a:p>
            <a:r>
              <a:rPr lang="en-US" sz="1400" b="1" dirty="0"/>
              <a:t>As a result of this lesson students will </a:t>
            </a:r>
            <a:r>
              <a:rPr lang="en-US" sz="1400" b="1" i="1" u="sng" dirty="0"/>
              <a:t>UNDERSTAND</a:t>
            </a:r>
            <a:r>
              <a:rPr lang="en-US" sz="1400" b="1" i="1" dirty="0"/>
              <a:t> that: </a:t>
            </a:r>
            <a:endParaRPr lang="en-US" sz="1400" dirty="0" smtClean="0"/>
          </a:p>
          <a:p>
            <a:r>
              <a:rPr lang="en-US" sz="1400" dirty="0" smtClean="0"/>
              <a:t>Students will understand that results from each individual step of the scientific method feed into the next step, and are </a:t>
            </a:r>
          </a:p>
          <a:p>
            <a:r>
              <a:rPr lang="en-US" sz="1400" dirty="0" smtClean="0"/>
              <a:t>Not reliable on their own.</a:t>
            </a:r>
            <a:endParaRPr lang="en-US" sz="1400" dirty="0"/>
          </a:p>
          <a:p>
            <a:r>
              <a:rPr lang="en-US" sz="1400" b="1" dirty="0"/>
              <a:t>As a result of this unit, the student will </a:t>
            </a:r>
            <a:r>
              <a:rPr lang="en-US" sz="1400" b="1" i="1" u="sng" dirty="0"/>
              <a:t>be able to DO</a:t>
            </a:r>
            <a:r>
              <a:rPr lang="en-US" sz="1400" b="1" i="1" dirty="0"/>
              <a:t>:</a:t>
            </a:r>
          </a:p>
          <a:p>
            <a:r>
              <a:rPr lang="en-US" sz="1400" dirty="0" smtClean="0"/>
              <a:t>Name the steps of the scientific method.</a:t>
            </a:r>
          </a:p>
          <a:p>
            <a:r>
              <a:rPr lang="en-US" sz="1400" dirty="0" smtClean="0"/>
              <a:t>Apply the scientific method in creating a lab experiment.</a:t>
            </a:r>
            <a:endParaRPr lang="en-US" sz="1400" dirty="0"/>
          </a:p>
          <a:p>
            <a:endParaRPr lang="en-US" sz="1400" dirty="0"/>
          </a:p>
          <a:p>
            <a:endParaRPr lang="en-US" sz="1400" b="1" i="1" dirty="0"/>
          </a:p>
          <a:p>
            <a:endParaRPr lang="en-US" sz="1400" b="1" i="1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81000" y="4495800"/>
            <a:ext cx="8382000" cy="2133600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400" b="1" i="1" u="sng" dirty="0"/>
              <a:t>Instructional Strategies Used in this Unit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/>
              <a:t>Collaborative Groups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/>
              <a:t>Lecture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/>
              <a:t>Writing Across Curriculum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/>
              <a:t>Reading in Content Areas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/>
              <a:t>Multicultural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 err="1"/>
              <a:t>Other</a:t>
            </a:r>
            <a:r>
              <a:rPr lang="en-US" sz="1400" b="1" u="sng" dirty="0" err="1" smtClean="0"/>
              <a:t>__Lab</a:t>
            </a:r>
            <a:r>
              <a:rPr lang="en-US" sz="1400" b="1" u="sng" dirty="0" smtClean="0"/>
              <a:t> </a:t>
            </a:r>
            <a:r>
              <a:rPr lang="en-US" sz="1400" b="1" u="sng" dirty="0" err="1" smtClean="0"/>
              <a:t>Activites</a:t>
            </a:r>
            <a:r>
              <a:rPr lang="en-US" sz="1400" b="1" u="sng" dirty="0" smtClean="0"/>
              <a:t>_____</a:t>
            </a:r>
            <a:endParaRPr lang="en-US" sz="1400" b="1" u="sng" dirty="0"/>
          </a:p>
          <a:p>
            <a:r>
              <a:rPr lang="en-US" sz="1400" b="1" dirty="0"/>
              <a:t>             __________________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0" y="0"/>
            <a:ext cx="8915400" cy="276225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rgbClr val="FFFF99"/>
              </a:gs>
              <a:gs pos="100000">
                <a:srgbClr val="FFCC99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Teacher: Tiffani Smith          </a:t>
            </a:r>
            <a:r>
              <a:rPr lang="en-US" sz="1200" b="1" dirty="0" smtClean="0"/>
              <a:t>Science</a:t>
            </a:r>
            <a:endParaRPr lang="en-US" sz="1200" b="1" dirty="0"/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3048000" y="4419600"/>
            <a:ext cx="2209800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r>
              <a:rPr lang="en-US" sz="1400" b="1" u="sng"/>
              <a:t>LFS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Graphic Organizer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Foldable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KWL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Frayer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Ticket-out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Other____________</a:t>
            </a:r>
          </a:p>
          <a:p>
            <a:r>
              <a:rPr lang="en-US" sz="1400" b="1"/>
              <a:t>___________________</a:t>
            </a: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4953000" y="4419600"/>
            <a:ext cx="2057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r>
              <a:rPr lang="en-US" sz="1400" b="1" u="sng"/>
              <a:t>DI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RAFT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Think-Tac-Toe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Cubing/Think Dots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Choice Board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Exit Cards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Tiering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Other_____________</a:t>
            </a: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6858000" y="4495800"/>
            <a:ext cx="1905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400" b="1" u="sng"/>
          </a:p>
          <a:p>
            <a:pPr algn="ctr"/>
            <a:r>
              <a:rPr lang="en-US" sz="1400" b="1" u="sng"/>
              <a:t>Technology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Virtual Wht. Bd.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Power Point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Internet Activity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Podcast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Wiki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Blog</a:t>
            </a:r>
          </a:p>
          <a:p>
            <a:pPr>
              <a:buFont typeface="Wingdings" pitchFamily="2" charset="2"/>
              <a:buChar char="q"/>
            </a:pPr>
            <a:r>
              <a:rPr lang="en-US" sz="1400" b="1"/>
              <a:t>Other____________</a:t>
            </a:r>
          </a:p>
        </p:txBody>
      </p:sp>
      <p:sp>
        <p:nvSpPr>
          <p:cNvPr id="8" name="5-Point Star 7"/>
          <p:cNvSpPr/>
          <p:nvPr/>
        </p:nvSpPr>
        <p:spPr>
          <a:xfrm>
            <a:off x="381000" y="49530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6934200" y="49530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6934200" y="51816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3124200" y="57912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381000" y="47244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3048000" y="49530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457200" y="5791200"/>
            <a:ext cx="2286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1">
                <a:solidFill>
                  <a:schemeClr val="tx2"/>
                </a:solidFill>
              </a:rPr>
              <a:t>Unit Overview</a:t>
            </a:r>
          </a:p>
        </p:txBody>
      </p:sp>
      <p:graphicFrame>
        <p:nvGraphicFramePr>
          <p:cNvPr id="8257" name="Group 65"/>
          <p:cNvGraphicFramePr>
            <a:graphicFrameLocks noGrp="1"/>
          </p:cNvGraphicFramePr>
          <p:nvPr/>
        </p:nvGraphicFramePr>
        <p:xfrm>
          <a:off x="304800" y="609600"/>
          <a:ext cx="8382000" cy="5638800"/>
        </p:xfrm>
        <a:graphic>
          <a:graphicData uri="http://schemas.openxmlformats.org/drawingml/2006/table">
            <a:tbl>
              <a:tblPr/>
              <a:tblGrid>
                <a:gridCol w="3505200"/>
                <a:gridCol w="2082800"/>
                <a:gridCol w="2794000"/>
              </a:tblGrid>
              <a:tr h="52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Lesson EQs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Whole Class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Differentiated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</a:tr>
              <a:tr h="13947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Why is observation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Important?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 Discussion, Power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Point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Students divided in groups by array interaction inventory for mystery box activity.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41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 it ok for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hypothesis to be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proven wrong?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happens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when hypothesis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are proven wrong?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Power point, examples,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 activity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Students divided in groups by array interaction inventory for the lab activity.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43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do we apply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sci. method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a problem?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Problem solving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Students grouped by Sternberg learning profile, and given their activities according to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Sternburg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problem solving activity.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09800" y="609600"/>
          <a:ext cx="1600200" cy="5638800"/>
        </p:xfrm>
        <a:graphic>
          <a:graphicData uri="http://schemas.openxmlformats.org/drawingml/2006/table">
            <a:tbl>
              <a:tblPr/>
              <a:tblGrid>
                <a:gridCol w="1600200"/>
              </a:tblGrid>
              <a:tr h="563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Projected Lesson 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class period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class periods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class periods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00013"/>
          <a:ext cx="8628063" cy="6100762"/>
        </p:xfrm>
        <a:graphic>
          <a:graphicData uri="http://schemas.openxmlformats.org/presentationml/2006/ole">
            <p:oleObj spid="_x0000_s1026" name="Document" r:id="rId4" imgW="9499843" imgH="6761002" progId="Word.Document.8">
              <p:embed/>
            </p:oleObj>
          </a:graphicData>
        </a:graphic>
      </p:graphicFrame>
      <p:sp>
        <p:nvSpPr>
          <p:cNvPr id="1027" name="TextBox 2"/>
          <p:cNvSpPr txBox="1">
            <a:spLocks noChangeArrowheads="1"/>
          </p:cNvSpPr>
          <p:nvPr/>
        </p:nvSpPr>
        <p:spPr bwMode="auto">
          <a:xfrm>
            <a:off x="762000" y="1219200"/>
            <a:ext cx="563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Projected Lesson Duration</a:t>
            </a:r>
            <a:r>
              <a:rPr lang="en-US" sz="1400" b="1" u="sng" dirty="0" smtClean="0"/>
              <a:t>____________1 Class Period________________</a:t>
            </a:r>
            <a:endParaRPr lang="en-US" sz="1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00013"/>
          <a:ext cx="8628063" cy="6224588"/>
        </p:xfrm>
        <a:graphic>
          <a:graphicData uri="http://schemas.openxmlformats.org/presentationml/2006/ole">
            <p:oleObj spid="_x0000_s2050" name="Document" r:id="rId4" imgW="9499843" imgH="6983797" progId="Word.Document.8">
              <p:embed/>
            </p:oleObj>
          </a:graphicData>
        </a:graphic>
      </p:graphicFrame>
      <p:sp>
        <p:nvSpPr>
          <p:cNvPr id="1027" name="TextBox 2"/>
          <p:cNvSpPr txBox="1">
            <a:spLocks noChangeArrowheads="1"/>
          </p:cNvSpPr>
          <p:nvPr/>
        </p:nvSpPr>
        <p:spPr bwMode="auto">
          <a:xfrm>
            <a:off x="762000" y="1219200"/>
            <a:ext cx="563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Projected Lesson Duration</a:t>
            </a:r>
            <a:r>
              <a:rPr lang="en-US" sz="1400" b="1" u="sng" dirty="0" smtClean="0"/>
              <a:t>____________3 Class Periods______________</a:t>
            </a:r>
            <a:endParaRPr lang="en-US" sz="1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00013"/>
          <a:ext cx="8628063" cy="6100762"/>
        </p:xfrm>
        <a:graphic>
          <a:graphicData uri="http://schemas.openxmlformats.org/presentationml/2006/ole">
            <p:oleObj spid="_x0000_s3074" name="Document" r:id="rId4" imgW="9499843" imgH="6808229" progId="Word.Document.8">
              <p:embed/>
            </p:oleObj>
          </a:graphicData>
        </a:graphic>
      </p:graphicFrame>
      <p:sp>
        <p:nvSpPr>
          <p:cNvPr id="1027" name="TextBox 2"/>
          <p:cNvSpPr txBox="1">
            <a:spLocks noChangeArrowheads="1"/>
          </p:cNvSpPr>
          <p:nvPr/>
        </p:nvSpPr>
        <p:spPr bwMode="auto">
          <a:xfrm>
            <a:off x="762000" y="1219200"/>
            <a:ext cx="563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Projected Lesson Duration</a:t>
            </a:r>
            <a:r>
              <a:rPr lang="en-US" sz="1400" b="1" u="sng" dirty="0" smtClean="0"/>
              <a:t>__________3-4 Class Periods_______________</a:t>
            </a:r>
            <a:endParaRPr lang="en-US" sz="1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359</Words>
  <Application>Microsoft Office PowerPoint</Application>
  <PresentationFormat>On-screen Show (4:3)</PresentationFormat>
  <Paragraphs>109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Office Word 97 - 2003 Document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Tiffani</dc:creator>
  <cp:lastModifiedBy>Tiffani</cp:lastModifiedBy>
  <cp:revision>18</cp:revision>
  <dcterms:created xsi:type="dcterms:W3CDTF">2009-07-22T14:07:39Z</dcterms:created>
  <dcterms:modified xsi:type="dcterms:W3CDTF">2009-07-22T18:14:46Z</dcterms:modified>
</cp:coreProperties>
</file>